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6" r:id="rId5"/>
    <p:sldId id="257" r:id="rId6"/>
    <p:sldId id="267" r:id="rId7"/>
    <p:sldId id="269" r:id="rId8"/>
    <p:sldId id="271" r:id="rId9"/>
    <p:sldId id="270" r:id="rId10"/>
    <p:sldId id="268" r:id="rId11"/>
    <p:sldId id="277" r:id="rId12"/>
    <p:sldId id="275" r:id="rId13"/>
    <p:sldId id="278" r:id="rId14"/>
    <p:sldId id="273" r:id="rId15"/>
    <p:sldId id="276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AB0"/>
    <a:srgbClr val="002B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exploration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Insight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 Development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Data exploration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Data Insight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Model Development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Employee Attrition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5"/>
            <a:ext cx="5447902" cy="78757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Precious </a:t>
            </a:r>
            <a:r>
              <a:rPr lang="en-US" sz="1800" dirty="0" err="1">
                <a:solidFill>
                  <a:srgbClr val="FFFFFF"/>
                </a:solidFill>
              </a:rPr>
              <a:t>Onu</a:t>
            </a:r>
            <a:endParaRPr lang="en-US" sz="18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arnoldsimplicity@gmail.com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1C0F4F-58B1-4BB3-BFDA-60BC97F932D2}"/>
              </a:ext>
            </a:extLst>
          </p:cNvPr>
          <p:cNvSpPr/>
          <p:nvPr/>
        </p:nvSpPr>
        <p:spPr>
          <a:xfrm>
            <a:off x="-106017" y="1378226"/>
            <a:ext cx="4848091" cy="914400"/>
          </a:xfrm>
          <a:prstGeom prst="roundRect">
            <a:avLst/>
          </a:prstGeom>
          <a:solidFill>
            <a:srgbClr val="0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5CAB7E-CAED-4C26-8E46-60BF36F7B568}"/>
              </a:ext>
            </a:extLst>
          </p:cNvPr>
          <p:cNvSpPr txBox="1">
            <a:spLocks/>
          </p:cNvSpPr>
          <p:nvPr/>
        </p:nvSpPr>
        <p:spPr>
          <a:xfrm>
            <a:off x="0" y="1378226"/>
            <a:ext cx="4580847" cy="769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F5DAB0"/>
                </a:solidFill>
              </a:rPr>
              <a:t>HASh</a:t>
            </a:r>
            <a:r>
              <a:rPr lang="en-US" sz="4400" b="1" dirty="0">
                <a:solidFill>
                  <a:srgbClr val="F5DAB0"/>
                </a:solidFill>
              </a:rPr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956" y="323587"/>
            <a:ext cx="9191637" cy="1327397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A2649-72AB-4025-94A2-0053B5338C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7904" y="1231171"/>
            <a:ext cx="4451075" cy="35018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13ED59-001B-47D0-A4CE-C09076494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9800" y="1282148"/>
            <a:ext cx="4451075" cy="345091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31B32F-E829-425B-A18D-84A7DFA54C90}"/>
              </a:ext>
            </a:extLst>
          </p:cNvPr>
          <p:cNvSpPr txBox="1">
            <a:spLocks/>
          </p:cNvSpPr>
          <p:nvPr/>
        </p:nvSpPr>
        <p:spPr>
          <a:xfrm>
            <a:off x="1143000" y="5048513"/>
            <a:ext cx="99060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Those with the least projects, on an average of 2, tend to leave the company</a:t>
            </a:r>
          </a:p>
          <a:p>
            <a:r>
              <a:rPr lang="en-US" sz="2400" dirty="0"/>
              <a:t>99.5% of those who exit the company have not been promoted within the past 5 years</a:t>
            </a: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149760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956" y="323587"/>
            <a:ext cx="9191637" cy="1327397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A2649-72AB-4025-94A2-0053B5338C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7904" y="1231171"/>
            <a:ext cx="4451075" cy="35018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13ED59-001B-47D0-A4CE-C09076494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59800" y="1282148"/>
            <a:ext cx="4451075" cy="345091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31B32F-E829-425B-A18D-84A7DFA54C90}"/>
              </a:ext>
            </a:extLst>
          </p:cNvPr>
          <p:cNvSpPr txBox="1">
            <a:spLocks/>
          </p:cNvSpPr>
          <p:nvPr/>
        </p:nvSpPr>
        <p:spPr>
          <a:xfrm>
            <a:off x="1143000" y="5048513"/>
            <a:ext cx="99060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Those with the least projects, on an average of 2, tend to leave the company</a:t>
            </a:r>
          </a:p>
          <a:p>
            <a:r>
              <a:rPr lang="en-US" sz="2400" dirty="0"/>
              <a:t>99.5% of those who exit the company have not been promoted within the past 5 years</a:t>
            </a: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374220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222F-1FE6-42F1-8CCA-AD7F2407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50F3CC-AC73-4290-9252-12E1B85A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7947"/>
            <a:ext cx="9919252" cy="4035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problem is a classification problem (to predict if an employee is likely to leave or stay)</a:t>
            </a:r>
          </a:p>
          <a:p>
            <a:r>
              <a:rPr lang="en-US" sz="2400" dirty="0"/>
              <a:t>The variables satisfaction level, promotion within the past five years,</a:t>
            </a:r>
          </a:p>
          <a:p>
            <a:r>
              <a:rPr lang="en-US" sz="2400" dirty="0"/>
              <a:t>department, number of projects, average monthly hours worked, last evaluation score, work accidents, salary and </a:t>
            </a:r>
          </a:p>
          <a:p>
            <a:r>
              <a:rPr lang="en-US" sz="2400" dirty="0"/>
              <a:t>Time spent in the company would be used to develop the predictive model to determine if an employee is likely to exit the company</a:t>
            </a:r>
          </a:p>
          <a:p>
            <a:r>
              <a:rPr lang="en-US" sz="2400" dirty="0"/>
              <a:t>Random Forest Algorithm is used to develop the model with an </a:t>
            </a:r>
            <a:r>
              <a:rPr lang="en-US" sz="2400" dirty="0" err="1"/>
              <a:t>n_estimator</a:t>
            </a:r>
            <a:r>
              <a:rPr lang="en-US" sz="2400" dirty="0"/>
              <a:t> of 71</a:t>
            </a:r>
          </a:p>
        </p:txBody>
      </p:sp>
    </p:spTree>
    <p:extLst>
      <p:ext uri="{BB962C8B-B14F-4D97-AF65-F5344CB8AC3E}">
        <p14:creationId xmlns:p14="http://schemas.microsoft.com/office/powerpoint/2010/main" val="35269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222F-1FE6-42F1-8CCA-AD7F2407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50F3CC-AC73-4290-9252-12E1B85A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7947"/>
            <a:ext cx="9919252" cy="4035287"/>
          </a:xfrm>
        </p:spPr>
        <p:txBody>
          <a:bodyPr>
            <a:normAutofit/>
          </a:bodyPr>
          <a:lstStyle/>
          <a:p>
            <a:r>
              <a:rPr lang="en-US" sz="2400" dirty="0"/>
              <a:t>The training accuracy score is 100%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testing accuracy score was 99%. Only 4 Type II error were recorded</a:t>
            </a:r>
          </a:p>
        </p:txBody>
      </p:sp>
    </p:spTree>
    <p:extLst>
      <p:ext uri="{BB962C8B-B14F-4D97-AF65-F5344CB8AC3E}">
        <p14:creationId xmlns:p14="http://schemas.microsoft.com/office/powerpoint/2010/main" val="327066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Project stages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18396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324C-E687-4E8E-944D-75FF058E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83974"/>
          </a:xfrm>
        </p:spPr>
        <p:txBody>
          <a:bodyPr/>
          <a:lstStyle/>
          <a:p>
            <a:r>
              <a:rPr lang="en-US" dirty="0"/>
              <a:t>Data Exploration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B748D7-50C9-4C3A-BEE0-B832C5F08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943110"/>
              </p:ext>
            </p:extLst>
          </p:nvPr>
        </p:nvGraphicFramePr>
        <p:xfrm>
          <a:off x="1451110" y="1617435"/>
          <a:ext cx="10144541" cy="125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7481">
                  <a:extLst>
                    <a:ext uri="{9D8B030D-6E8A-4147-A177-3AD203B41FA5}">
                      <a16:colId xmlns:a16="http://schemas.microsoft.com/office/drawing/2014/main" val="3378823652"/>
                    </a:ext>
                  </a:extLst>
                </a:gridCol>
                <a:gridCol w="1736035">
                  <a:extLst>
                    <a:ext uri="{9D8B030D-6E8A-4147-A177-3AD203B41FA5}">
                      <a16:colId xmlns:a16="http://schemas.microsoft.com/office/drawing/2014/main" val="2018885963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1880734908"/>
                    </a:ext>
                  </a:extLst>
                </a:gridCol>
                <a:gridCol w="1139687">
                  <a:extLst>
                    <a:ext uri="{9D8B030D-6E8A-4147-A177-3AD203B41FA5}">
                      <a16:colId xmlns:a16="http://schemas.microsoft.com/office/drawing/2014/main" val="693530822"/>
                    </a:ext>
                  </a:extLst>
                </a:gridCol>
                <a:gridCol w="1550503">
                  <a:extLst>
                    <a:ext uri="{9D8B030D-6E8A-4147-A177-3AD203B41FA5}">
                      <a16:colId xmlns:a16="http://schemas.microsoft.com/office/drawing/2014/main" val="1207386920"/>
                    </a:ext>
                  </a:extLst>
                </a:gridCol>
              </a:tblGrid>
              <a:tr h="443778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Individuals (Rows)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80546"/>
                  </a:ext>
                </a:extLst>
              </a:tr>
              <a:tr h="336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/>
                        <a:t>Existing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14/04/2020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25201"/>
                  </a:ext>
                </a:extLst>
              </a:tr>
              <a:tr h="443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/>
                        <a:t>Employees who have left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14/04/2020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472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539A1F-D197-4C0D-BA95-6392119B94BF}"/>
              </a:ext>
            </a:extLst>
          </p:cNvPr>
          <p:cNvSpPr txBox="1">
            <a:spLocks/>
          </p:cNvSpPr>
          <p:nvPr/>
        </p:nvSpPr>
        <p:spPr>
          <a:xfrm>
            <a:off x="1384849" y="2943933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field (variable) in the dataset has 10 unique values; sales, accounting, </a:t>
            </a:r>
            <a:r>
              <a:rPr lang="en-US" dirty="0" err="1"/>
              <a:t>hr</a:t>
            </a:r>
            <a:r>
              <a:rPr lang="en-US" dirty="0"/>
              <a:t>, technical, support, management, IT, product management, marketing, R&amp;D.</a:t>
            </a:r>
          </a:p>
          <a:p>
            <a:r>
              <a:rPr lang="en-US" dirty="0"/>
              <a:t> Salary has three values; low, medium and high.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Promotion within the past 5 years and Work accidents have values which represent Booleans. 0; False and 1; True.</a:t>
            </a:r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107661C-0AB3-4F07-BDCE-ED2A2D57A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0994"/>
              </p:ext>
            </p:extLst>
          </p:nvPr>
        </p:nvGraphicFramePr>
        <p:xfrm>
          <a:off x="2118137" y="411572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89841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152255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977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721072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D152056-79E7-4A60-A1FF-17939CAA4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72598"/>
              </p:ext>
            </p:extLst>
          </p:nvPr>
        </p:nvGraphicFramePr>
        <p:xfrm>
          <a:off x="3127513" y="5760720"/>
          <a:ext cx="648031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04">
                  <a:extLst>
                    <a:ext uri="{9D8B030D-6E8A-4147-A177-3AD203B41FA5}">
                      <a16:colId xmlns:a16="http://schemas.microsoft.com/office/drawing/2014/main" val="4219299765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1455017289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3547465796"/>
                    </a:ext>
                  </a:extLst>
                </a:gridCol>
              </a:tblGrid>
              <a:tr h="303695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Promotion (5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75064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r>
                        <a:rPr lang="en-US" dirty="0"/>
                        <a:t>0 (False)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471660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r>
                        <a:rPr lang="en-US" dirty="0"/>
                        <a:t>1 (True)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23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8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7EBD-D5CE-44A2-8EED-A709A609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499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7869A-E6E7-41C2-9E01-3ED462C9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299"/>
            <a:ext cx="9601200" cy="4364936"/>
          </a:xfrm>
        </p:spPr>
        <p:txBody>
          <a:bodyPr>
            <a:normAutofit/>
          </a:bodyPr>
          <a:lstStyle/>
          <a:p>
            <a:r>
              <a:rPr lang="en-US" sz="2800" dirty="0"/>
              <a:t>Exploratory data analysis to understand the data structure</a:t>
            </a:r>
          </a:p>
          <a:p>
            <a:endParaRPr lang="en-US" sz="2800" dirty="0"/>
          </a:p>
          <a:p>
            <a:r>
              <a:rPr lang="en-US" sz="2800" dirty="0"/>
              <a:t>Visualizations of variables over individuals to identify visible trends</a:t>
            </a:r>
          </a:p>
          <a:p>
            <a:endParaRPr lang="en-US" sz="2800" dirty="0"/>
          </a:p>
          <a:p>
            <a:r>
              <a:rPr lang="en-US" sz="2800" dirty="0"/>
              <a:t>Histograms, Columns charts, Scatter plots and Pie charts are used to gain insights into the data</a:t>
            </a:r>
          </a:p>
        </p:txBody>
      </p:sp>
    </p:spTree>
    <p:extLst>
      <p:ext uri="{BB962C8B-B14F-4D97-AF65-F5344CB8AC3E}">
        <p14:creationId xmlns:p14="http://schemas.microsoft.com/office/powerpoint/2010/main" val="20313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B4D283-6949-44DE-946E-AB97CA0248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3635" y="1357407"/>
            <a:ext cx="3862198" cy="26788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64462B-2417-417E-B320-B8D49311F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83635" y="4161158"/>
            <a:ext cx="3862198" cy="261733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26A9B-6D2A-45E6-978C-00EDBF4F2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61" y="1357407"/>
            <a:ext cx="5527696" cy="53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214C-6C2E-418B-957C-909EB433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0478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29AB-C0D7-48A8-9B44-47C3AD31A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4330"/>
            <a:ext cx="9906000" cy="4157870"/>
          </a:xfrm>
        </p:spPr>
        <p:txBody>
          <a:bodyPr/>
          <a:lstStyle/>
          <a:p>
            <a:r>
              <a:rPr lang="en-US" dirty="0"/>
              <a:t>Satisfaction level plot histogram is multimodal. </a:t>
            </a:r>
          </a:p>
          <a:p>
            <a:pPr lvl="1"/>
            <a:r>
              <a:rPr lang="en-US" i="0" dirty="0"/>
              <a:t>Least satisfied employees are most likely to leave (satisfaction &lt;0.2)</a:t>
            </a:r>
          </a:p>
          <a:p>
            <a:pPr lvl="1"/>
            <a:r>
              <a:rPr lang="en-US" i="0" dirty="0"/>
              <a:t>Employees with an average satisfaction of 0.4 have the next highest exit rate</a:t>
            </a:r>
          </a:p>
          <a:p>
            <a:pPr lvl="1"/>
            <a:r>
              <a:rPr lang="en-US" i="0" dirty="0"/>
              <a:t>Employees over the large satisfaction spread (0.75-0.9) have the next high cumulative  exit rate</a:t>
            </a:r>
          </a:p>
          <a:p>
            <a:pPr lvl="1"/>
            <a:endParaRPr lang="en-US" i="0" dirty="0"/>
          </a:p>
          <a:p>
            <a:r>
              <a:rPr lang="en-US" dirty="0"/>
              <a:t>Last evaluation score histogram is bimodal.</a:t>
            </a:r>
          </a:p>
          <a:p>
            <a:pPr lvl="1"/>
            <a:r>
              <a:rPr lang="en-US" i="0" dirty="0"/>
              <a:t>Employees with an average evaluation score of 0.5 are more likely to leave</a:t>
            </a:r>
          </a:p>
          <a:p>
            <a:pPr lvl="1"/>
            <a:r>
              <a:rPr lang="en-US" i="0" dirty="0"/>
              <a:t>Cumulative spread over the range of 0.8 to 1.0, accounts for most exits from the company</a:t>
            </a:r>
          </a:p>
        </p:txBody>
      </p:sp>
    </p:spTree>
    <p:extLst>
      <p:ext uri="{BB962C8B-B14F-4D97-AF65-F5344CB8AC3E}">
        <p14:creationId xmlns:p14="http://schemas.microsoft.com/office/powerpoint/2010/main" val="133961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541E0B-9BA3-4375-83CF-3FF9BFA68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9936" y="2066489"/>
            <a:ext cx="3384551" cy="3096890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ADCC9B3-45A1-40B4-9917-F2DCC66B4D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4487" y="1012430"/>
            <a:ext cx="5210218" cy="5159769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4040F9-69E9-42A2-952B-36E187C1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38" y="4108174"/>
            <a:ext cx="2851698" cy="27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E0FBD3A-323B-4485-B9C4-39BD4D16D3B6}"/>
              </a:ext>
            </a:extLst>
          </p:cNvPr>
          <p:cNvSpPr txBox="1">
            <a:spLocks/>
          </p:cNvSpPr>
          <p:nvPr/>
        </p:nvSpPr>
        <p:spPr>
          <a:xfrm>
            <a:off x="1504121" y="1643270"/>
            <a:ext cx="9959009" cy="4727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Satisfaction to average monthly hour plot:</a:t>
            </a:r>
          </a:p>
          <a:p>
            <a:pPr lvl="1"/>
            <a:r>
              <a:rPr lang="en-US" i="0" dirty="0"/>
              <a:t>Least satisfied employees (0.2) work an average of 250-300 hours per are likely to leave</a:t>
            </a:r>
          </a:p>
          <a:p>
            <a:pPr lvl="1"/>
            <a:r>
              <a:rPr lang="en-US" i="0" dirty="0"/>
              <a:t>Average satisfied employees (within 0.4) are next likely to leave, and </a:t>
            </a:r>
          </a:p>
          <a:p>
            <a:pPr lvl="1"/>
            <a:r>
              <a:rPr lang="en-US" i="0" dirty="0"/>
              <a:t>highly satisfied employees (within 0.8) who work long hours (within 250-275 monthly average hours)</a:t>
            </a:r>
          </a:p>
          <a:p>
            <a:r>
              <a:rPr lang="en-US" dirty="0"/>
              <a:t>Last evaluation score plot to average monthly hour reveals:</a:t>
            </a:r>
          </a:p>
          <a:p>
            <a:pPr lvl="1"/>
            <a:r>
              <a:rPr lang="en-US" i="0" dirty="0"/>
              <a:t>Employees’ highest attrition are those with low evaluation score, and works between 125-165  average monthly hours</a:t>
            </a:r>
          </a:p>
          <a:p>
            <a:pPr lvl="1"/>
            <a:r>
              <a:rPr lang="en-US" i="0" dirty="0"/>
              <a:t>Highly evaluated employees who exit, work between 220-300 hours. Those most likely to exit amongst them are employees who work a monthly average of 250 hours</a:t>
            </a:r>
          </a:p>
        </p:txBody>
      </p:sp>
    </p:spTree>
    <p:extLst>
      <p:ext uri="{BB962C8B-B14F-4D97-AF65-F5344CB8AC3E}">
        <p14:creationId xmlns:p14="http://schemas.microsoft.com/office/powerpoint/2010/main" val="70661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FBB-3F9E-4E08-9B66-CE0307B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5CE680-2517-49A5-8C12-E47BFF041309}"/>
              </a:ext>
            </a:extLst>
          </p:cNvPr>
          <p:cNvSpPr txBox="1">
            <a:spLocks/>
          </p:cNvSpPr>
          <p:nvPr/>
        </p:nvSpPr>
        <p:spPr>
          <a:xfrm>
            <a:off x="1143000" y="5141845"/>
            <a:ext cx="99060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4.7% of employees who left the company have had accident while working</a:t>
            </a:r>
          </a:p>
          <a:p>
            <a:r>
              <a:rPr lang="en-US" dirty="0"/>
              <a:t>The number of recorded work accidents from employees who have left the company was more in the sales department, then technical and support.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7252EB-1504-4D4B-A244-89907A4DE1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6870" y="1397607"/>
            <a:ext cx="5473147" cy="311316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A13EF-3021-470D-98A0-F19633AA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97607"/>
            <a:ext cx="3948733" cy="311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80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schemas.microsoft.com/office/2006/documentManagement/types"/>
    <ds:schemaRef ds:uri="http://www.w3.org/XML/1998/namespace"/>
    <ds:schemaRef ds:uri="16c05727-aa75-4e4a-9b5f-8a80a1165891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614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Employee Attrition PROJECT</vt:lpstr>
      <vt:lpstr>Project stages</vt:lpstr>
      <vt:lpstr>Data Exploration </vt:lpstr>
      <vt:lpstr>Data Exploration</vt:lpstr>
      <vt:lpstr>Data Insights</vt:lpstr>
      <vt:lpstr>Data Insights</vt:lpstr>
      <vt:lpstr>Data Insights</vt:lpstr>
      <vt:lpstr>Data Insights</vt:lpstr>
      <vt:lpstr>Data Insights</vt:lpstr>
      <vt:lpstr>Data Insights</vt:lpstr>
      <vt:lpstr>Data Insights</vt:lpstr>
      <vt:lpstr>Model Development</vt:lpstr>
      <vt:lpstr>Model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2020-04-17T11:46:33Z</dcterms:created>
  <dcterms:modified xsi:type="dcterms:W3CDTF">2020-04-20T04:37:54Z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